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56" r:id="rId2"/>
    <p:sldId id="281" r:id="rId3"/>
    <p:sldId id="282" r:id="rId4"/>
    <p:sldId id="283" r:id="rId5"/>
    <p:sldId id="257" r:id="rId6"/>
    <p:sldId id="258" r:id="rId7"/>
    <p:sldId id="259" r:id="rId8"/>
    <p:sldId id="260" r:id="rId9"/>
    <p:sldId id="286" r:id="rId10"/>
    <p:sldId id="261" r:id="rId11"/>
    <p:sldId id="262" r:id="rId12"/>
    <p:sldId id="263" r:id="rId13"/>
    <p:sldId id="264" r:id="rId14"/>
    <p:sldId id="265" r:id="rId15"/>
    <p:sldId id="266" r:id="rId16"/>
    <p:sldId id="277" r:id="rId17"/>
    <p:sldId id="288" r:id="rId18"/>
    <p:sldId id="285" r:id="rId19"/>
    <p:sldId id="287" r:id="rId20"/>
    <p:sldId id="267" r:id="rId21"/>
    <p:sldId id="279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78" r:id="rId32"/>
    <p:sldId id="284" r:id="rId3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B620B086-CE74-4245-B9BC-C471523E9A2B}" type="datetimeFigureOut">
              <a:rPr lang="sr-Latn-CS" smtClean="0"/>
              <a:pPr/>
              <a:t>9.5.2017</a:t>
            </a:fld>
            <a:endParaRPr lang="hr-HR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30E73A0-0419-49F8-BF78-2D642D726021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hr-H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B086-CE74-4245-B9BC-C471523E9A2B}" type="datetimeFigureOut">
              <a:rPr lang="sr-Latn-CS" smtClean="0"/>
              <a:pPr/>
              <a:t>9.5.2017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73A0-0419-49F8-BF78-2D642D726021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B086-CE74-4245-B9BC-C471523E9A2B}" type="datetimeFigureOut">
              <a:rPr lang="sr-Latn-CS" smtClean="0"/>
              <a:pPr/>
              <a:t>9.5.2017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73A0-0419-49F8-BF78-2D642D726021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B086-CE74-4245-B9BC-C471523E9A2B}" type="datetimeFigureOut">
              <a:rPr lang="sr-Latn-CS" smtClean="0"/>
              <a:pPr/>
              <a:t>9.5.2017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73A0-0419-49F8-BF78-2D642D726021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B620B086-CE74-4245-B9BC-C471523E9A2B}" type="datetimeFigureOut">
              <a:rPr lang="sr-Latn-CS" smtClean="0"/>
              <a:pPr/>
              <a:t>9.5.2017</a:t>
            </a:fld>
            <a:endParaRPr lang="hr-H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30E73A0-0419-49F8-BF78-2D642D726021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hr-H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B086-CE74-4245-B9BC-C471523E9A2B}" type="datetimeFigureOut">
              <a:rPr lang="sr-Latn-CS" smtClean="0"/>
              <a:pPr/>
              <a:t>9.5.2017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E30E73A0-0419-49F8-BF78-2D642D726021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B086-CE74-4245-B9BC-C471523E9A2B}" type="datetimeFigureOut">
              <a:rPr lang="sr-Latn-CS" smtClean="0"/>
              <a:pPr/>
              <a:t>9.5.2017</a:t>
            </a:fld>
            <a:endParaRPr lang="hr-H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E30E73A0-0419-49F8-BF78-2D642D726021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B086-CE74-4245-B9BC-C471523E9A2B}" type="datetimeFigureOut">
              <a:rPr lang="sr-Latn-CS" smtClean="0"/>
              <a:pPr/>
              <a:t>9.5.2017</a:t>
            </a:fld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73A0-0419-49F8-BF78-2D642D726021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B086-CE74-4245-B9BC-C471523E9A2B}" type="datetimeFigureOut">
              <a:rPr lang="sr-Latn-CS" smtClean="0"/>
              <a:pPr/>
              <a:t>9.5.2017</a:t>
            </a:fld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73A0-0419-49F8-BF78-2D642D726021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B620B086-CE74-4245-B9BC-C471523E9A2B}" type="datetimeFigureOut">
              <a:rPr lang="sr-Latn-CS" smtClean="0"/>
              <a:pPr/>
              <a:t>9.5.2017</a:t>
            </a:fld>
            <a:endParaRPr lang="hr-HR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30E73A0-0419-49F8-BF78-2D642D726021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hr-H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B620B086-CE74-4245-B9BC-C471523E9A2B}" type="datetimeFigureOut">
              <a:rPr lang="sr-Latn-CS" smtClean="0"/>
              <a:pPr/>
              <a:t>9.5.2017</a:t>
            </a:fld>
            <a:endParaRPr lang="hr-H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30E73A0-0419-49F8-BF78-2D642D726021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hr-H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hr-HR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620B086-CE74-4245-B9BC-C471523E9A2B}" type="datetimeFigureOut">
              <a:rPr lang="sr-Latn-CS" smtClean="0"/>
              <a:pPr/>
              <a:t>9.5.2017</a:t>
            </a:fld>
            <a:endParaRPr lang="hr-HR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30E73A0-0419-49F8-BF78-2D642D726021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Projekt razvoja nogometa u županiji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Kvalitetni</a:t>
            </a:r>
            <a:r>
              <a:rPr lang="hr-HR" dirty="0"/>
              <a:t> nogometni centri</a:t>
            </a:r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Upravljanje nogometnim centrom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000" b="1" dirty="0">
                <a:latin typeface="Calibri" panose="020F0502020204030204" pitchFamily="34" charset="0"/>
                <a:cs typeface="Calibri" panose="020F0502020204030204" pitchFamily="34" charset="0"/>
              </a:rPr>
              <a:t>Nogometnim centrom rukovodi: </a:t>
            </a:r>
            <a:endParaRPr lang="hr-H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>
                <a:latin typeface="Calibri" panose="020F0502020204030204" pitchFamily="34" charset="0"/>
                <a:cs typeface="Calibri" panose="020F0502020204030204" pitchFamily="34" charset="0"/>
              </a:rPr>
              <a:t>Voditelj nogometnog centra 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>
                <a:latin typeface="Calibri" panose="020F0502020204030204" pitchFamily="34" charset="0"/>
                <a:cs typeface="Calibri" panose="020F0502020204030204" pitchFamily="34" charset="0"/>
              </a:rPr>
              <a:t>Jedan član županijskog nogmetnog saveza imenovan za tu funkciju   (koordinator )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>
                <a:latin typeface="Calibri" panose="020F0502020204030204" pitchFamily="34" charset="0"/>
                <a:cs typeface="Calibri" panose="020F0502020204030204" pitchFamily="34" charset="0"/>
              </a:rPr>
              <a:t>Županijski instruktor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>
                <a:latin typeface="Calibri" panose="020F0502020204030204" pitchFamily="34" charset="0"/>
                <a:cs typeface="Calibri" panose="020F0502020204030204" pitchFamily="34" charset="0"/>
              </a:rPr>
              <a:t>Svi programi rada kao i sva financijska izvješća  podliježu kontroli županijskog nogometnog saveza.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>
                <a:latin typeface="Calibri" panose="020F0502020204030204" pitchFamily="34" charset="0"/>
                <a:cs typeface="Calibri" panose="020F0502020204030204" pitchFamily="34" charset="0"/>
              </a:rPr>
              <a:t>Odvijalo bi se po jedinstvenom programu za sve nogometne centre, kojeg bi u suradnji napravili – voditelji nogometnih centara kao nosioci kvalitete na području svakog nogometnog centra, instruktor ŽNS-a i  koordinator.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hr-HR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/>
              <a:t>Stručni rad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628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None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hr-HR" sz="1800" b="1" dirty="0">
                <a:latin typeface="Calibri" panose="020F0502020204030204" pitchFamily="34" charset="0"/>
                <a:cs typeface="Calibri" panose="020F0502020204030204" pitchFamily="34" charset="0"/>
              </a:rPr>
              <a:t>STRUČNI STOŽER ŠKOLE NOGOMETA: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Instruktor i koordinator ŽNS-a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hr-H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Voditelj nogometnog centra- operativno sudjeluje u radu vodeći jednu od kategorija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hr-HR" sz="1800" b="1" dirty="0">
                <a:latin typeface="Calibri" panose="020F0502020204030204" pitchFamily="34" charset="0"/>
                <a:cs typeface="Calibri" panose="020F0502020204030204" pitchFamily="34" charset="0"/>
              </a:rPr>
              <a:t>Treneri operativci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 –  najbitniji u procesu zbog direktne interakcije s djecom i roditeljima u svakodnevno radu. Angažman , kompetentnost i energija najvažnije su karakteristike koje trener treba imati za kvalitetno obavljanje cjelokupnog trenerskog rada. 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Lokaliteti rada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Infrastuktura </a:t>
            </a:r>
          </a:p>
          <a:p>
            <a:pPr lvl="1">
              <a:lnSpc>
                <a:spcPct val="200000"/>
              </a:lnSpc>
            </a:pP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Prostorije i tereni klubova koji čine nogometni centar ( školu nogometa )</a:t>
            </a:r>
          </a:p>
          <a:p>
            <a:pPr lvl="1">
              <a:lnSpc>
                <a:spcPct val="200000"/>
              </a:lnSpc>
            </a:pP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 Radi očuvanja glavnih terena klubovi međusobno dogovaraju lokalitete  za treninge i natjecanja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200000"/>
              </a:lnSpc>
            </a:pP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Sportske/školske dvorane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dirty="0"/>
              <a:t>Natjecanja nogometnih centara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628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Natjecanja nogometnih centara isključiva su ingerencija ŽNS-a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Svaki nogometni centar trebao bi se natjecati u ligi sa PET SELEKCIJA  i to: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   POČETNICI                           (2:2)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MLAĐI  LIMAČI U-8             (4+1:4+1)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STARIJI LIMAČI U-10           (6+1:6+1)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MLAĐI PIONIRI U-12           (8+1:8+1)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STARIJI PIONIRI U-14          (10+1:10+1)</a:t>
            </a:r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KADETI U-17</a:t>
            </a:r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Kategorija U-6 se druži i zabavlja u turnirskom sustavu  tako da je svaki centar domaćin jednog druženja u polusezoni.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Djevojčice treniraju i natječu se s dječacima do kategorije U-12, a kasnije osnivaju pionirsku žensku ekipu koja se proširuje na 3 godišta od U-13 do U-15.  Moguće je spajanje dva ili više centra u osnivanju ženske ekipe 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Registracija igrača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2200" dirty="0">
                <a:latin typeface="Calibri" panose="020F0502020204030204" pitchFamily="34" charset="0"/>
                <a:cs typeface="Calibri" panose="020F0502020204030204" pitchFamily="34" charset="0"/>
              </a:rPr>
              <a:t>Registracije igrača isključivo je pravo i obaveza domicilnih klubova, ne nogometnog centra u kojem se igrač obučava i za koji se natječe.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2200" dirty="0">
                <a:latin typeface="Calibri" panose="020F0502020204030204" pitchFamily="34" charset="0"/>
                <a:cs typeface="Calibri" panose="020F0502020204030204" pitchFamily="34" charset="0"/>
              </a:rPr>
              <a:t>Po završetku kadetskog staža svaki se igrač automatizmom vrača u domicilni klub za koji je registriran.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2200" dirty="0">
                <a:latin typeface="Calibri" panose="020F0502020204030204" pitchFamily="34" charset="0"/>
                <a:cs typeface="Calibri" panose="020F0502020204030204" pitchFamily="34" charset="0"/>
              </a:rPr>
              <a:t>Svaki prijelaz u klubove višeg stupnja natjecanja isključivo je pravo matičnog kluba (ne nogometnog centra).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2200" dirty="0">
                <a:latin typeface="Calibri" panose="020F0502020204030204" pitchFamily="34" charset="0"/>
                <a:cs typeface="Calibri" panose="020F0502020204030204" pitchFamily="34" charset="0"/>
              </a:rPr>
              <a:t>Registracija igrača za klubove koji teritorijalno pripadaju određenom nogometnom centru u nadležnosti je ŽNS-a.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2200" dirty="0">
                <a:latin typeface="Calibri" panose="020F0502020204030204" pitchFamily="34" charset="0"/>
                <a:cs typeface="Calibri" panose="020F0502020204030204" pitchFamily="34" charset="0"/>
              </a:rPr>
              <a:t>Igrači koji dolaze iz druge županije obavezni su se registrirati u nogometnom centru za koji se natječu.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Financiranje nogometnih centara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Županija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Općine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Županijski nogometni savez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Sponzori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Članarine ( roditelji 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Svaka nogometni centar je neovisan ima VLASTITI ŽIRO RAČUN preko kojeg se vrše sve transakcije.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Troškovi ( materijalni i financijski )rada i natjecanja nogometnog centra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Financiranje stručnog rada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Troškovi natjecanja ( prijevozi, organizacija utakmica)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Materjalni troškovi (dresovi,lopte,ostala trenažna pomagala- markirne majice,štapovi,čunjevi....)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hr-H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Troškovnik nogometnog centra</a:t>
            </a:r>
          </a:p>
        </p:txBody>
      </p:sp>
      <p:pic>
        <p:nvPicPr>
          <p:cNvPr id="4" name="Content Placeholder 3" descr="32131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382206"/>
            <a:ext cx="8001056" cy="5190066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SELEKTIVNI PROCES</a:t>
            </a:r>
            <a:endParaRPr lang="hr-HR" dirty="0"/>
          </a:p>
        </p:txBody>
      </p:sp>
      <p:sp>
        <p:nvSpPr>
          <p:cNvPr id="5" name="Rectangle 4"/>
          <p:cNvSpPr/>
          <p:nvPr/>
        </p:nvSpPr>
        <p:spPr>
          <a:xfrm>
            <a:off x="642910" y="1500174"/>
            <a:ext cx="492922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hr-HR" dirty="0" smtClean="0"/>
              <a:t>Centar okuplja svu djecu sa svog područja</a:t>
            </a:r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Talentirani igrači selekcioniraju se u veći centar-Grad koji obavezno igra i regionalnu ligu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Najtalentiraniji igrači u regionalnoj ligi selekcioniraju se na Prvu Hrvatsku Nogometnu Ligu Mladih 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Centar Grad zbog velikog broja igrača u kategorijama usmjerava kvantitetu u manje centrove 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NA OVAJ NAČIN OSIGURAVAMO SVAKOM TALENTIRANOM NOGOMETAŠU DA OSTVARI SVOJE POTENCIJALE!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500174"/>
            <a:ext cx="8186766" cy="4672343"/>
          </a:xfrm>
        </p:spPr>
        <p:txBody>
          <a:bodyPr/>
          <a:lstStyle/>
          <a:p>
            <a:pPr>
              <a:buNone/>
            </a:pPr>
            <a:endParaRPr lang="hr-HR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286380" y="1785926"/>
          <a:ext cx="3484038" cy="4286280"/>
        </p:xfrm>
        <a:graphic>
          <a:graphicData uri="http://schemas.openxmlformats.org/presentationml/2006/ole">
            <p:oleObj spid="_x0000_s1027" name="Document" r:id="rId3" imgW="9325377" imgH="6023838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Uvjeti  za licenciranje seniorskih momčadi koje ne sudjeluju u Nogometnom centru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62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Minimalno 4 ( četri ) mlađe-dobne kategorije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Licencirani trener na svakoj kategoriji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Kategorija unutar 2 ( dva ) godišta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b="1" i="1" dirty="0">
                <a:latin typeface="Calibri" panose="020F0502020204030204" pitchFamily="34" charset="0"/>
                <a:cs typeface="Calibri" panose="020F0502020204030204" pitchFamily="34" charset="0"/>
              </a:rPr>
              <a:t>Ukoliko neki klub ne zadovoljava ove kriterije neće dobiti licencu za seniorsku momčad!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800" dirty="0"/>
              <a:t>Disciplinski pravilnik županijskih natjecanja mladih (</a:t>
            </a:r>
            <a:r>
              <a:rPr lang="hr-HR" sz="2800" dirty="0" smtClean="0"/>
              <a:t>nadopune za klubove koji ne sudjeluju u centru)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nedolazak na odigravanje službene utakmice – oduzimanje bodova i izbacivanje iz natjecanja seniorske momčadi</a:t>
            </a:r>
          </a:p>
          <a:p>
            <a:pPr marL="0" indent="0">
              <a:buNone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       ( prvi nedolazak – oduzanje 3 boda, drugi nedolazak izbacivanje u nižu ligu)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Dolazak s neodgovarajućim brojem igrača ili igranje sa igračima bez prava natjecaja u kategoriji svaki klub se kažnjava (novčano s 3000kn), a</a:t>
            </a:r>
            <a:b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u slučaju ponavljanja nepravilnosti ili neplaćanja kazne seniorska momčad se odmah izbacuje u ligu niže.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Rad s mladima u županiji- analiza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Ne postoji poseban sustav financiranja rada s mladima</a:t>
            </a:r>
          </a:p>
          <a:p>
            <a:pPr>
              <a:buFont typeface="Wingdings" pitchFamily="2" charset="2"/>
              <a:buChar char="Ø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Mali broj kvalitetno organiziranih klubova</a:t>
            </a:r>
          </a:p>
          <a:p>
            <a:pPr>
              <a:buFont typeface="Wingdings" pitchFamily="2" charset="2"/>
              <a:buChar char="Ø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Mali broj kompetentnih trenerskih kadrova</a:t>
            </a:r>
          </a:p>
          <a:p>
            <a:pPr>
              <a:buFont typeface="Wingdings" pitchFamily="2" charset="2"/>
              <a:buChar char="Ø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Loši materijalni uvjeti ( oprema, infrastruktura) </a:t>
            </a:r>
          </a:p>
          <a:p>
            <a:pPr>
              <a:buFont typeface="Wingdings" pitchFamily="2" charset="2"/>
              <a:buChar char="Ø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Natjecanja loše kvalitete s puno nepravilnosti</a:t>
            </a:r>
          </a:p>
          <a:p>
            <a:pPr>
              <a:buFont typeface="Wingdings" pitchFamily="2" charset="2"/>
              <a:buChar char="Ø"/>
            </a:pP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Zaključak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300" dirty="0">
                <a:latin typeface="Calibri" panose="020F0502020204030204" pitchFamily="34" charset="0"/>
                <a:cs typeface="Calibri" panose="020F0502020204030204" pitchFamily="34" charset="0"/>
              </a:rPr>
              <a:t>Organizacija rada i natjecanja mlađih uzrasnih kategorija kroz nogometni centar garancija je napretka nogometa i opstojnosti klubova iz niza razloga: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MASOVNOST-veće mogućnosti za kvalitetnu selekciju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SELEKCIJA TRENERA-kvalitetan , programski stručni rad s minimumom improvizacije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KVALITETNA NATJECANJA PO SVIM UZRASTIMA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KVALITETNI UVJETI RADA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....................................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2300" dirty="0">
                <a:latin typeface="Calibri" panose="020F0502020204030204" pitchFamily="34" charset="0"/>
                <a:cs typeface="Calibri" panose="020F0502020204030204" pitchFamily="34" charset="0"/>
              </a:rPr>
              <a:t>Zajedno, garancija su kontinuiranog razvoja dovoljnog broja kvalitetnih igrača koji će, ovisno o broju igrača svakog pojedinog kluba u nogometnom centru, osigurati opstojnost, kontinuitet i napredak SENIORSKOG SUSTAVA svakog nogometnog kluba i nogometa u cjelini.</a:t>
            </a:r>
            <a:endParaRPr lang="en-US" sz="2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2300" dirty="0">
                <a:latin typeface="Calibri" panose="020F0502020204030204" pitchFamily="34" charset="0"/>
                <a:cs typeface="Calibri" panose="020F0502020204030204" pitchFamily="34" charset="0"/>
              </a:rPr>
              <a:t>Napomena:U ovaj projekat nisu uključeni klubovi viših stupnjeva natjecanja izvan nadležnosti ŽNS-a.</a:t>
            </a:r>
            <a:endParaRPr lang="en-US" sz="2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Geografska karta županije </a:t>
            </a:r>
          </a:p>
        </p:txBody>
      </p:sp>
      <p:pic>
        <p:nvPicPr>
          <p:cNvPr id="4" name="Content Placeholder 3" descr="130227-karta-zupanije-lag-podravina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428736"/>
            <a:ext cx="7572428" cy="5177268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Nogometni centri u Koprivničko-križevačkoj županiji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NOGOMETNI CENTAR 1 </a:t>
            </a:r>
          </a:p>
          <a:p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SREDIŠTE: Koprivnica</a:t>
            </a:r>
          </a:p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Grad: Koprivnica</a:t>
            </a:r>
          </a:p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Klubovi:</a:t>
            </a:r>
          </a:p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Nk Slaven Belupo, NK Tehnika, NK Močile, NK Miklinovec , NK Omladinac Herešin</a:t>
            </a:r>
          </a:p>
          <a:p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Nogometni centri u Koprivničko-križevačkoj županiji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NOGOMETNI CENTAR 2 </a:t>
            </a:r>
          </a:p>
          <a:p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SREDIŠTE: Djurdjevac</a:t>
            </a:r>
          </a:p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Grad: Djurđevac</a:t>
            </a:r>
          </a:p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Općine: Novo Virje</a:t>
            </a:r>
          </a:p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Klubovi: </a:t>
            </a:r>
          </a:p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Nk Graničar Đurđevac, Nk Graničar Novo Virje, NK Vinogradar Čepelovec, NK Mičetinec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Nogometni centri u Koprivničko-križevačkoj županiji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NOGOMETNI CENTAR 3</a:t>
            </a:r>
          </a:p>
          <a:p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SREDIŠTE: Križevci</a:t>
            </a:r>
          </a:p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Grad: Križevci</a:t>
            </a:r>
          </a:p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Klubovi: </a:t>
            </a:r>
          </a:p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NK Križevci, NK Viktorija Vojakovec, Mladost Carevdar, Polet Glogovnica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Nogometni centri u Koprivničko-križevačkoj županiji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NOGOMETNI CENTAR 4</a:t>
            </a:r>
          </a:p>
          <a:p>
            <a:pPr marL="0" indent="0">
              <a:buNone/>
            </a:pP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Općine: Drnje, Peteranec, Đelekovec, Hlebine, Legrad</a:t>
            </a:r>
          </a:p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Klubovi: </a:t>
            </a:r>
          </a:p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Nk Tomislav Drnje, Nk Podravac Torčec, Nk Osvit Đelekovec, Nk Borac Imbriovec, Nk Hlebine,  Nk Panonija Peteranec, Nk Mladost Sigetec, Nk Graničar Legrad, Nk Drava Podravska Selnica</a:t>
            </a:r>
          </a:p>
          <a:p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Nogometni centri u Koprivničko-križevačkoj županiji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NOGOMETNI CENTAR 5</a:t>
            </a:r>
          </a:p>
          <a:p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Općine: Virje, Molve, Koprivnički Bregi, Novigrad Podravski, Gola</a:t>
            </a:r>
          </a:p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Klubovi:</a:t>
            </a:r>
          </a:p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Nk Podravac Virje, Nk Mladost Molve, Nk Repaš, Nk Mladost Koprivnički Bregi, Nk Rudar Glogovac, Nk Prekodravac Ždala, Nk Fugaplast Gola, Nk GOŠK Gotalovo</a:t>
            </a:r>
          </a:p>
          <a:p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Nogometni centri u Koprivničko-križevačkoj županiji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NOGOMETNI CENTAR 6 </a:t>
            </a:r>
          </a:p>
          <a:p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SREDIŠTE: Starigrad</a:t>
            </a:r>
          </a:p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Grad: Koprivnica</a:t>
            </a:r>
          </a:p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Općine: Sokolovac</a:t>
            </a:r>
          </a:p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Klubovi: </a:t>
            </a:r>
          </a:p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Nk Starigrad, Nk Sokol Sokolovac, Nk Bilogora Gornja Velika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Nogometni centri u Koprivničko-križevačkoj županiji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NOGOMETNI CENTAR 7 </a:t>
            </a:r>
          </a:p>
          <a:p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Općine: Kloštar Podravski, Ferdinandovac, Kalinovac, Podravske Sesvete</a:t>
            </a:r>
          </a:p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Klubovi: </a:t>
            </a:r>
          </a:p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Nk Kalinovac, Nk Kloštar Podravski, Nk Bušpan Kozarevac, Nk Prugovac, Nk Drava Podravske Sesvete, Nk Ferdinandovac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Nogometni centri u Koprivničko-križevačkoj županiji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NOGOMETNI CENTAR 8 </a:t>
            </a:r>
          </a:p>
          <a:p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SREDIŠTE: Sveti Ivan Žabno</a:t>
            </a:r>
          </a:p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Opčina : Sveti Ivan Žabno</a:t>
            </a:r>
          </a:p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Klubovi:</a:t>
            </a:r>
          </a:p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Nk Tomislav Sveti Ivan Žabno, Nk Čvrstec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Demografska analiza županije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Koprivničko – Križevačka županija spada u jednu od najslabije naseljenih županija u RH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Popis stanovništva 2001. – 124,467 (2,8%)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Popis stanovništva 2011. – 115,584 (2,3%)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Tendencija pada broja stanovništva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Deruralizacija- napuštanje sela i odlazak u gradove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Iseljavanje u inozemstvo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Drastičan pad broja rođene djece – 2016. godine rođeno je samo 881 djece.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Nogometni centri u Koprivničko –križevačkoj županiji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NOGOMETNI CENTAR 9</a:t>
            </a:r>
          </a:p>
          <a:p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Općina: Rasinja, Koprivnički Ivanec</a:t>
            </a:r>
          </a:p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Klubovi: </a:t>
            </a:r>
          </a:p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Nk Tehničar Cvetkovec, Nk Galeb Koledinec, Nk Rasinja, Nk Sabarija Subotica Podravska, Nk Rudar Botinovec, Nk Bratstvo Kunovec, Nk Jedinstvo Pustakovec, Nk Sloga Koprivnički Ivanec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Nogometni centri u Koprivničko –križevačkoj županiji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NOGOMETNI CENTAR 10</a:t>
            </a:r>
          </a:p>
          <a:p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SREDIŠTE: Sveti Petar Orehovec</a:t>
            </a:r>
          </a:p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Općine: Sveti Petar Orehovec, Gornja Reka, Kalnik</a:t>
            </a:r>
          </a:p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Klubovi:</a:t>
            </a:r>
          </a:p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Nk Dragovoljac Bočkovac, Nk Prigorje  Sveti Petar Orehovac, Nk Hrvatski Bojovnik Miholečke Mokrice, Nk Ratar Miholec, Nk Kalnik, Nk Gornja Rijeka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Kodeks ponašanja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Ovaj projekt osim dugoročnog sporstkog usavršavanja ima i za cilj odgojno djelovati na mlade ljude i od malih nogu usaditi im pravilne vrijednosti kao što su poštivanje starijih, poštivanje suigrača, protivnika, trenera i suca te time promjeniti  loše stereotipe ponašanja na sportskim terenima i općenito u društvu.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Budućnost nogometa u županiji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Sve manji broj djece uključeno u sport / nogomet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Sve manji broj ekipa mlađe - dobnih kategorija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Propadanje i gašenje seniorskih sustava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Cilj projekta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5100" dirty="0">
                <a:latin typeface="Calibri" panose="020F0502020204030204" pitchFamily="34" charset="0"/>
                <a:cs typeface="Calibri" panose="020F0502020204030204" pitchFamily="34" charset="0"/>
              </a:rPr>
              <a:t>Zaustaviti propadanje i gašenje klubova u županiji.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sz="5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5100" dirty="0">
                <a:latin typeface="Calibri" panose="020F0502020204030204" pitchFamily="34" charset="0"/>
                <a:cs typeface="Calibri" panose="020F0502020204030204" pitchFamily="34" charset="0"/>
              </a:rPr>
              <a:t>Osigurati kontinuirani, siguran i kvalitetan razvoj djece.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sz="5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5100" dirty="0">
                <a:latin typeface="Calibri" panose="020F0502020204030204" pitchFamily="34" charset="0"/>
                <a:cs typeface="Calibri" panose="020F0502020204030204" pitchFamily="34" charset="0"/>
              </a:rPr>
              <a:t>Uključenje što većeg broja djece u nogomet u što ranijoj dobi.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sz="5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5100" dirty="0">
                <a:latin typeface="Calibri" panose="020F0502020204030204" pitchFamily="34" charset="0"/>
                <a:cs typeface="Calibri" panose="020F0502020204030204" pitchFamily="34" charset="0"/>
              </a:rPr>
              <a:t>Otvaranje 10 kvalitetnih nogometnih centara (škola nogometa) u kojima bi se osigurali svi materijalni, logistički infrastrukturalni i struči uvjeti za kvalitetan rad sa mladima.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sz="5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5100" dirty="0">
                <a:latin typeface="Calibri" panose="020F0502020204030204" pitchFamily="34" charset="0"/>
                <a:cs typeface="Calibri" panose="020F0502020204030204" pitchFamily="34" charset="0"/>
              </a:rPr>
              <a:t>U svakom nogometnom centru osnovati minimalno 6 kategorija      ( U-6, U-8, U-10,U-12, U-14 , U-17 ) .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sz="5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5100" dirty="0">
                <a:latin typeface="Calibri" panose="020F0502020204030204" pitchFamily="34" charset="0"/>
                <a:cs typeface="Calibri" panose="020F0502020204030204" pitchFamily="34" charset="0"/>
              </a:rPr>
              <a:t>Poticati i razvijati ženski nogomet.</a:t>
            </a:r>
          </a:p>
          <a:p>
            <a:endParaRPr lang="hr-H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Metodologija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hr-HR" sz="2600" dirty="0">
                <a:latin typeface="Calibri" panose="020F0502020204030204" pitchFamily="34" charset="0"/>
                <a:cs typeface="Calibri" panose="020F0502020204030204" pitchFamily="34" charset="0"/>
              </a:rPr>
              <a:t>Kroz </a:t>
            </a:r>
            <a:r>
              <a:rPr lang="hr-HR" sz="2600" b="1" i="1" dirty="0">
                <a:latin typeface="Calibri" panose="020F0502020204030204" pitchFamily="34" charset="0"/>
                <a:cs typeface="Calibri" panose="020F0502020204030204" pitchFamily="34" charset="0"/>
              </a:rPr>
              <a:t>rano uključivanje i usmjeravanje</a:t>
            </a:r>
            <a:r>
              <a:rPr lang="hr-HR" sz="2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2600" dirty="0">
                <a:latin typeface="Calibri" panose="020F0502020204030204" pitchFamily="34" charset="0"/>
                <a:cs typeface="Calibri" panose="020F0502020204030204" pitchFamily="34" charset="0"/>
              </a:rPr>
              <a:t>u organizirani stručno uobličen trenažni proces popračen adekvatnim </a:t>
            </a:r>
            <a:r>
              <a:rPr lang="hr-HR" sz="2600" b="1" i="1" dirty="0">
                <a:latin typeface="Calibri" panose="020F0502020204030204" pitchFamily="34" charset="0"/>
                <a:cs typeface="Calibri" panose="020F0502020204030204" pitchFamily="34" charset="0"/>
              </a:rPr>
              <a:t>kvalitetnim natjecanjem</a:t>
            </a:r>
            <a:r>
              <a:rPr lang="hr-HR" sz="2600" dirty="0">
                <a:latin typeface="Calibri" panose="020F0502020204030204" pitchFamily="34" charset="0"/>
                <a:cs typeface="Calibri" panose="020F0502020204030204" pitchFamily="34" charset="0"/>
              </a:rPr>
              <a:t> osigurati masovnost i uvjete za </a:t>
            </a:r>
            <a:r>
              <a:rPr lang="hr-HR" sz="2600" b="1" i="1" dirty="0">
                <a:latin typeface="Calibri" panose="020F0502020204030204" pitchFamily="34" charset="0"/>
                <a:cs typeface="Calibri" panose="020F0502020204030204" pitchFamily="34" charset="0"/>
              </a:rPr>
              <a:t>kvalitetnu selekciju</a:t>
            </a:r>
            <a:r>
              <a:rPr lang="hr-HR" sz="2600" dirty="0">
                <a:latin typeface="Calibri" panose="020F0502020204030204" pitchFamily="34" charset="0"/>
                <a:cs typeface="Calibri" panose="020F0502020204030204" pitchFamily="34" charset="0"/>
              </a:rPr>
              <a:t>.      </a:t>
            </a:r>
          </a:p>
          <a:p>
            <a:pPr>
              <a:buFont typeface="Wingdings" pitchFamily="2" charset="2"/>
              <a:buChar char="Ø"/>
            </a:pPr>
            <a:endParaRPr lang="hr-HR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hr-HR" sz="2600" dirty="0">
                <a:latin typeface="Calibri" panose="020F0502020204030204" pitchFamily="34" charset="0"/>
                <a:cs typeface="Calibri" panose="020F0502020204030204" pitchFamily="34" charset="0"/>
              </a:rPr>
              <a:t>Svoj djeci nogometnih centara omogućiti </a:t>
            </a:r>
            <a:r>
              <a:rPr lang="hr-HR" sz="2600" b="1" i="1" dirty="0">
                <a:latin typeface="Calibri" panose="020F0502020204030204" pitchFamily="34" charset="0"/>
                <a:cs typeface="Calibri" panose="020F0502020204030204" pitchFamily="34" charset="0"/>
              </a:rPr>
              <a:t>rani pristup bavljenju sportom</a:t>
            </a:r>
            <a:r>
              <a:rPr lang="hr-HR" sz="2600" dirty="0">
                <a:latin typeface="Calibri" panose="020F0502020204030204" pitchFamily="34" charset="0"/>
                <a:cs typeface="Calibri" panose="020F0502020204030204" pitchFamily="34" charset="0"/>
              </a:rPr>
              <a:t> – nogometom u organiziranoj i stručno vođenoj grupi i time pripomoći bržoj socijalizaciji kao uvjetu </a:t>
            </a:r>
            <a:r>
              <a:rPr lang="hr-HR" sz="2600" b="1" i="1" dirty="0">
                <a:latin typeface="Calibri" panose="020F0502020204030204" pitchFamily="34" charset="0"/>
                <a:cs typeface="Calibri" panose="020F0502020204030204" pitchFamily="34" charset="0"/>
              </a:rPr>
              <a:t>zdravog odrastanja</a:t>
            </a:r>
            <a:r>
              <a:rPr lang="hr-HR" sz="2600" b="1" dirty="0">
                <a:latin typeface="Calibri" panose="020F0502020204030204" pitchFamily="34" charset="0"/>
                <a:cs typeface="Calibri" panose="020F0502020204030204" pitchFamily="34" charset="0"/>
              </a:rPr>
              <a:t>.     </a:t>
            </a:r>
          </a:p>
          <a:p>
            <a:pPr>
              <a:buFont typeface="Wingdings" pitchFamily="2" charset="2"/>
              <a:buChar char="Ø"/>
            </a:pPr>
            <a:endParaRPr lang="hr-HR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hr-HR" sz="2600" dirty="0">
                <a:latin typeface="Calibri" panose="020F0502020204030204" pitchFamily="34" charset="0"/>
                <a:cs typeface="Calibri" panose="020F0502020204030204" pitchFamily="34" charset="0"/>
              </a:rPr>
              <a:t>Kroz masovnost i kvalitetan stručno – selektivni dugoročni proces pripreme </a:t>
            </a:r>
            <a:r>
              <a:rPr lang="hr-HR" sz="2600" b="1" i="1" dirty="0">
                <a:latin typeface="Calibri" panose="020F0502020204030204" pitchFamily="34" charset="0"/>
                <a:cs typeface="Calibri" panose="020F0502020204030204" pitchFamily="34" charset="0"/>
              </a:rPr>
              <a:t>osigurati  reprodukciju igrača </a:t>
            </a:r>
            <a:r>
              <a:rPr lang="hr-HR" sz="2600" dirty="0">
                <a:latin typeface="Calibri" panose="020F0502020204030204" pitchFamily="34" charset="0"/>
                <a:cs typeface="Calibri" panose="020F0502020204030204" pitchFamily="34" charset="0"/>
              </a:rPr>
              <a:t>za sve stupnjeve natjecanja, te na taj način osigurati normalno funkcioniranje postoječih klubova – spriječiti njihovo gašenje.</a:t>
            </a:r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Organizacija rada nogometnog centra...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15725"/>
          </a:xfrm>
        </p:spPr>
        <p:txBody>
          <a:bodyPr>
            <a:normAutofit fontScale="92500" lnSpcReduction="10000"/>
          </a:bodyPr>
          <a:lstStyle/>
          <a:p>
            <a:pPr marL="360363" lvl="2" indent="-342900">
              <a:buClr>
                <a:schemeClr val="accent1"/>
              </a:buClr>
              <a:buSzPct val="68000"/>
              <a:buFont typeface="Wingdings" panose="05000000000000000000" pitchFamily="2" charset="2"/>
              <a:buChar char="Ø"/>
            </a:pPr>
            <a:r>
              <a:rPr lang="hr-HR" sz="2000" dirty="0">
                <a:latin typeface="Calibri" panose="020F0502020204030204" pitchFamily="34" charset="0"/>
                <a:cs typeface="Calibri" panose="020F0502020204030204" pitchFamily="34" charset="0"/>
              </a:rPr>
              <a:t>Osnivanje Nogometnog centra za sve uzrasne kategorije od U-6 do U-17, koje bi kako u radu tako i u natjecanju u cijelosti djelovala samostalno i neovisno od klubova na čijem se području nalazi. </a:t>
            </a:r>
          </a:p>
          <a:p>
            <a:endParaRPr lang="hr-H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>
                <a:latin typeface="Calibri" panose="020F0502020204030204" pitchFamily="34" charset="0"/>
                <a:cs typeface="Calibri" panose="020F0502020204030204" pitchFamily="34" charset="0"/>
              </a:rPr>
              <a:t>U Nogometnom centru po svim uzrastima od U-6 do U-17 partipicirali bi igrači iz klubova koji bi geografskim položajem bili svrstani u pripadajući nogometni centar. 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>
                <a:latin typeface="Calibri" panose="020F0502020204030204" pitchFamily="34" charset="0"/>
                <a:cs typeface="Calibri" panose="020F0502020204030204" pitchFamily="34" charset="0"/>
              </a:rPr>
              <a:t>Svi klubovi županijskih stupnjeva natjecanja bili bi oslobođeni rada i obaveza natjecanja s tim uzrastima, ali s obavezom da sudjeluju aktivno u organizaciji rada i natjecanja nogometnog centra na čijem se području nalaze.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>
                <a:latin typeface="Calibri" panose="020F0502020204030204" pitchFamily="34" charset="0"/>
                <a:cs typeface="Calibri" panose="020F0502020204030204" pitchFamily="34" charset="0"/>
              </a:rPr>
              <a:t>Svaki Nogometni centar ima sve uzrasne kategorije sa stručno osposobljenim trenerom za svaku kategoriju, s jedinstvenim programom rada te primjerenim intenzitetom i složenošću sadržaja svakoj uzrastnoj kategoriji. Svaki trener mora minimalno imati C licencu, a voditelj nogometnog centra UEFA-B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Organizacija rada nogometnog centra...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452628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Zbog nedostatka trenera u nekim centrima ogranizirao bi se upis trenera na trenersku edukaciju te bi svi oni treneri koji bi krenuli s edukacijom dobili pravo za rad u centru  s obavezom da školovanje završe u zadanom roku.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U slučaju večeg broja prijavljenih trenera za pojedini Centar koji zadovoljavaju postavljene uvjete definirat će dodatni kriteriji za njihovu selekciju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Igrači koji sudjeluju u trenažnom procesu Nogometnog centra dolaze  iz više klubova, koji se nalaze na tom području,  te njihov matični klub i vrši njihovu registraciju u ŽNS-u  - oni dakle pripadaju tom klubu.</a:t>
            </a:r>
          </a:p>
          <a:p>
            <a:endParaRPr lang="hr-H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Organizacija rada nogometnog centra...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sz="3000" dirty="0">
                <a:latin typeface="Calibri" panose="020F0502020204030204" pitchFamily="34" charset="0"/>
                <a:cs typeface="Calibri" panose="020F0502020204030204" pitchFamily="34" charset="0"/>
              </a:rPr>
              <a:t>U nogometnom centru moraju participirati </a:t>
            </a:r>
            <a:r>
              <a:rPr lang="hr-HR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djeca iz svih klubova</a:t>
            </a:r>
            <a:r>
              <a:rPr lang="hr-HR" sz="3000" dirty="0">
                <a:latin typeface="Calibri" panose="020F0502020204030204" pitchFamily="34" charset="0"/>
                <a:cs typeface="Calibri" panose="020F0502020204030204" pitchFamily="34" charset="0"/>
              </a:rPr>
              <a:t> koji pripadaju nogometnom centru te su dužni </a:t>
            </a:r>
            <a:r>
              <a:rPr lang="hr-HR" sz="3000" i="1" dirty="0">
                <a:latin typeface="Calibri" panose="020F0502020204030204" pitchFamily="34" charset="0"/>
                <a:cs typeface="Calibri" panose="020F0502020204030204" pitchFamily="34" charset="0"/>
              </a:rPr>
              <a:t>poticati djecu </a:t>
            </a:r>
            <a:r>
              <a:rPr lang="hr-HR" sz="3000" dirty="0">
                <a:latin typeface="Calibri" panose="020F0502020204030204" pitchFamily="34" charset="0"/>
                <a:cs typeface="Calibri" panose="020F0502020204030204" pitchFamily="34" charset="0"/>
              </a:rPr>
              <a:t>na uključenje u rad u centru. Svaki klub imat će propisan minimalni broj djece koje treba uključiti u treniranje u nogometnom centru ovisno o populaciji djece u tom mjestu kako bi mogao </a:t>
            </a:r>
            <a:r>
              <a:rPr lang="hr-HR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ostvariti pravo na licenciranje seniorske ekipe</a:t>
            </a:r>
            <a:r>
              <a:rPr lang="hr-HR" sz="3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hr-HR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</a:t>
            </a:r>
            <a:r>
              <a:rPr lang="hr-HR" sz="3000" dirty="0">
                <a:latin typeface="Calibri" panose="020F0502020204030204" pitchFamily="34" charset="0"/>
                <a:cs typeface="Calibri" panose="020F0502020204030204" pitchFamily="34" charset="0"/>
              </a:rPr>
              <a:t>( nivo natjecanja ?)</a:t>
            </a:r>
          </a:p>
          <a:p>
            <a:endParaRPr lang="hr-HR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sz="3000" dirty="0">
                <a:latin typeface="Calibri" panose="020F0502020204030204" pitchFamily="34" charset="0"/>
                <a:cs typeface="Calibri" panose="020F0502020204030204" pitchFamily="34" charset="0"/>
              </a:rPr>
              <a:t>Svaki centar nogometa, prema potrebi, </a:t>
            </a:r>
            <a:r>
              <a:rPr lang="hr-HR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organizira       </a:t>
            </a:r>
            <a:r>
              <a:rPr lang="hr-HR" sz="3000" dirty="0">
                <a:latin typeface="Calibri" panose="020F0502020204030204" pitchFamily="34" charset="0"/>
                <a:cs typeface="Calibri" panose="020F0502020204030204" pitchFamily="34" charset="0"/>
              </a:rPr>
              <a:t>( autobusna linija/ općinski kombi )  prijevoz djece na trening i natjecanja iz udaljenih mjesta.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776</TotalTime>
  <Words>1807</Words>
  <Application>Microsoft Office PowerPoint</Application>
  <PresentationFormat>On-screen Show (4:3)</PresentationFormat>
  <Paragraphs>227</Paragraphs>
  <Slides>32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Foundry</vt:lpstr>
      <vt:lpstr>Microsoft Office Word Document</vt:lpstr>
      <vt:lpstr>Projekt razvoja nogometa u županiji</vt:lpstr>
      <vt:lpstr>Rad s mladima u županiji- analiza</vt:lpstr>
      <vt:lpstr>Demografska analiza županije</vt:lpstr>
      <vt:lpstr>Budućnost nogometa u županiji</vt:lpstr>
      <vt:lpstr>Cilj projekta</vt:lpstr>
      <vt:lpstr>Metodologija</vt:lpstr>
      <vt:lpstr>Organizacija rada nogometnog centra...</vt:lpstr>
      <vt:lpstr>Organizacija rada nogometnog centra...</vt:lpstr>
      <vt:lpstr>Organizacija rada nogometnog centra...</vt:lpstr>
      <vt:lpstr>Upravljanje nogometnim centrom</vt:lpstr>
      <vt:lpstr>Stručni rad</vt:lpstr>
      <vt:lpstr>Lokaliteti rada</vt:lpstr>
      <vt:lpstr>Natjecanja nogometnih centara</vt:lpstr>
      <vt:lpstr>Registracija igrača</vt:lpstr>
      <vt:lpstr>Financiranje nogometnih centara</vt:lpstr>
      <vt:lpstr>Troškovnik nogometnog centra</vt:lpstr>
      <vt:lpstr>SELEKTIVNI PROCES</vt:lpstr>
      <vt:lpstr>Uvjeti  za licenciranje seniorskih momčadi koje ne sudjeluju u Nogometnom centru</vt:lpstr>
      <vt:lpstr>Disciplinski pravilnik županijskih natjecanja mladih (nadopune za klubove koji ne sudjeluju u centru)</vt:lpstr>
      <vt:lpstr>Zaključak</vt:lpstr>
      <vt:lpstr>Geografska karta županije </vt:lpstr>
      <vt:lpstr>Nogometni centri u Koprivničko-križevačkoj županiji</vt:lpstr>
      <vt:lpstr>Nogometni centri u Koprivničko-križevačkoj županiji</vt:lpstr>
      <vt:lpstr>Nogometni centri u Koprivničko-križevačkoj županiji</vt:lpstr>
      <vt:lpstr>Nogometni centri u Koprivničko-križevačkoj županiji</vt:lpstr>
      <vt:lpstr>Nogometni centri u Koprivničko-križevačkoj županiji</vt:lpstr>
      <vt:lpstr>Nogometni centri u Koprivničko-križevačkoj županiji</vt:lpstr>
      <vt:lpstr>Nogometni centri u Koprivničko-križevačkoj županiji</vt:lpstr>
      <vt:lpstr>Nogometni centri u Koprivničko-križevačkoj županiji</vt:lpstr>
      <vt:lpstr>Nogometni centri u Koprivničko –križevačkoj županiji</vt:lpstr>
      <vt:lpstr>Nogometni centri u Koprivničko –križevačkoj županiji</vt:lpstr>
      <vt:lpstr>Kodeks ponašanja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razvoja nogometa u županiji</dc:title>
  <dc:creator>Ivana</dc:creator>
  <cp:lastModifiedBy>Ivana</cp:lastModifiedBy>
  <cp:revision>112</cp:revision>
  <dcterms:created xsi:type="dcterms:W3CDTF">2017-03-24T05:33:41Z</dcterms:created>
  <dcterms:modified xsi:type="dcterms:W3CDTF">2017-05-09T09:11:20Z</dcterms:modified>
</cp:coreProperties>
</file>